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sldIdLst>
    <p:sldId id="256" r:id="rId2"/>
    <p:sldId id="257" r:id="rId3"/>
    <p:sldId id="259" r:id="rId4"/>
    <p:sldId id="258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6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77" d="100"/>
          <a:sy n="77" d="100"/>
        </p:scale>
        <p:origin x="-294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543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217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3703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9469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8429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8727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8153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523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577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678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561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401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35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19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405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21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390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A7CEA31-E818-42D1-9BBD-45F46B7C158F}" type="datetimeFigureOut">
              <a:rPr lang="it-IT" smtClean="0"/>
              <a:t>13/02/2018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1DDB3F7-C34B-4B09-9627-EE5D3E652D7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164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12440" y="406226"/>
            <a:ext cx="4767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perspective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5400" dirty="0" smtClean="0">
                <a:ln w="0"/>
                <a:solidFill>
                  <a:schemeClr val="accent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Échange Culturel</a:t>
            </a:r>
            <a:endParaRPr lang="it-IT" sz="5400" dirty="0">
              <a:ln w="0"/>
              <a:solidFill>
                <a:schemeClr val="accent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1026" name="Picture 2" descr="Risultati immagini per bandiera norman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2" y="3407865"/>
            <a:ext cx="2547938" cy="1528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i immagini per bandiera france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99" y="4583905"/>
            <a:ext cx="528141" cy="352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516" y="3407866"/>
            <a:ext cx="2547938" cy="1528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isultati immagini per bandiera italia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516" y="4583905"/>
            <a:ext cx="529216" cy="352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ccia circolare in giù 6"/>
          <p:cNvSpPr/>
          <p:nvPr/>
        </p:nvSpPr>
        <p:spPr>
          <a:xfrm>
            <a:off x="3314700" y="2628900"/>
            <a:ext cx="5494032" cy="7789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Freccia circolare in giù 13"/>
          <p:cNvSpPr/>
          <p:nvPr/>
        </p:nvSpPr>
        <p:spPr>
          <a:xfrm rot="10800000">
            <a:off x="2984299" y="4936628"/>
            <a:ext cx="5494032" cy="7789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92311" y="4936628"/>
            <a:ext cx="3092320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Lycée</a:t>
            </a:r>
            <a:r>
              <a:rPr lang="it-IT" sz="4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it-IT" sz="4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«Le Verrier»</a:t>
            </a:r>
            <a:endParaRPr lang="it-IT" sz="4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7715161" y="4936628"/>
            <a:ext cx="3676648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Liceo </a:t>
            </a:r>
          </a:p>
          <a:p>
            <a:pPr algn="ctr"/>
            <a:r>
              <a:rPr lang="it-IT" sz="4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«Boggio-Lera»</a:t>
            </a:r>
            <a:endParaRPr lang="it-IT" sz="4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95983" y="2043930"/>
            <a:ext cx="2484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Saint-</a:t>
            </a:r>
            <a:r>
              <a:rPr lang="it-IT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Lô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340941" y="2043930"/>
            <a:ext cx="2425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Catania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867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blinds dir="vert"/>
      </p:transition>
    </mc:Choice>
    <mc:Fallback xmlns="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4" grpId="0" animBg="1"/>
      <p:bldP spid="2" grpId="0"/>
      <p:bldP spid="3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14708" y="331711"/>
            <a:ext cx="60853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Mardi 12/12/2017</a:t>
            </a:r>
            <a:endParaRPr lang="it-IT" sz="6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4" r="9714"/>
          <a:stretch/>
        </p:blipFill>
        <p:spPr>
          <a:xfrm rot="5827948">
            <a:off x="7451634" y="1910694"/>
            <a:ext cx="4114799" cy="3375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600892" y="1737360"/>
            <a:ext cx="56954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Baskerville Old Face" panose="02020602080505020303" pitchFamily="18" charset="0"/>
              </a:rPr>
              <a:t>Mardi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nous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sommes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partis</a:t>
            </a:r>
            <a:r>
              <a:rPr lang="it-IT" sz="2800" dirty="0" smtClean="0">
                <a:latin typeface="Baskerville Old Face" panose="02020602080505020303" pitchFamily="18" charset="0"/>
              </a:rPr>
              <a:t> de l’aéroport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international</a:t>
            </a:r>
            <a:r>
              <a:rPr lang="it-IT" sz="2800" dirty="0" smtClean="0">
                <a:latin typeface="Baskerville Old Face" panose="02020602080505020303" pitchFamily="18" charset="0"/>
              </a:rPr>
              <a:t> de Catane.</a:t>
            </a:r>
          </a:p>
          <a:p>
            <a:r>
              <a:rPr lang="it-IT" sz="2800" dirty="0" smtClean="0">
                <a:latin typeface="Baskerville Old Face" panose="02020602080505020303" pitchFamily="18" charset="0"/>
              </a:rPr>
              <a:t>Le rendez-vous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était</a:t>
            </a:r>
            <a:r>
              <a:rPr lang="it-IT" sz="2800" dirty="0" smtClean="0">
                <a:latin typeface="Baskerville Old Face" panose="02020602080505020303" pitchFamily="18" charset="0"/>
              </a:rPr>
              <a:t> à 4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heures</a:t>
            </a:r>
            <a:r>
              <a:rPr lang="it-IT" sz="2800" dirty="0" smtClean="0">
                <a:latin typeface="Baskerville Old Face" panose="02020602080505020303" pitchFamily="18" charset="0"/>
              </a:rPr>
              <a:t> et demi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tandis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que</a:t>
            </a:r>
            <a:r>
              <a:rPr lang="it-IT" sz="2800" dirty="0" smtClean="0">
                <a:latin typeface="Baskerville Old Face" panose="02020602080505020303" pitchFamily="18" charset="0"/>
              </a:rPr>
              <a:t> le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départ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était</a:t>
            </a:r>
            <a:r>
              <a:rPr lang="it-IT" sz="2800" dirty="0" smtClean="0">
                <a:latin typeface="Baskerville Old Face" panose="02020602080505020303" pitchFamily="18" charset="0"/>
              </a:rPr>
              <a:t> à 6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heures</a:t>
            </a:r>
            <a:r>
              <a:rPr lang="it-IT" sz="2800" dirty="0" smtClean="0">
                <a:latin typeface="Baskerville Old Face" panose="02020602080505020303" pitchFamily="18" charset="0"/>
              </a:rPr>
              <a:t> et 5 minutes.</a:t>
            </a:r>
          </a:p>
          <a:p>
            <a:endParaRPr lang="it-IT" sz="2800" dirty="0" smtClean="0">
              <a:latin typeface="Baskerville Old Face" panose="02020602080505020303" pitchFamily="18" charset="0"/>
            </a:endParaRPr>
          </a:p>
          <a:p>
            <a:endParaRPr lang="it-IT" sz="2800" dirty="0">
              <a:latin typeface="Baskerville Old Face" panose="02020602080505020303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26141" y="4155141"/>
            <a:ext cx="59301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latin typeface="Baskerville Old Face" panose="02020602080505020303" pitchFamily="18" charset="0"/>
              </a:rPr>
              <a:t>Nous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sommes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arrivés</a:t>
            </a:r>
            <a:r>
              <a:rPr lang="it-IT" sz="2800" dirty="0" smtClean="0">
                <a:latin typeface="Baskerville Old Face" panose="02020602080505020303" pitchFamily="18" charset="0"/>
              </a:rPr>
              <a:t> à l’aéroport de Milan à 8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heures</a:t>
            </a:r>
            <a:r>
              <a:rPr lang="it-IT" sz="2800" dirty="0" smtClean="0">
                <a:latin typeface="Baskerville Old Face" panose="02020602080505020303" pitchFamily="18" charset="0"/>
              </a:rPr>
              <a:t>.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Ensuite</a:t>
            </a:r>
            <a:r>
              <a:rPr lang="it-IT" sz="2800" dirty="0" smtClean="0">
                <a:latin typeface="Baskerville Old Face" panose="02020602080505020303" pitchFamily="18" charset="0"/>
              </a:rPr>
              <a:t>, on a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pris</a:t>
            </a:r>
            <a:r>
              <a:rPr lang="it-IT" sz="2800" dirty="0" smtClean="0">
                <a:latin typeface="Baskerville Old Face" panose="02020602080505020303" pitchFamily="18" charset="0"/>
              </a:rPr>
              <a:t> l’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avion</a:t>
            </a:r>
            <a:r>
              <a:rPr lang="it-IT" sz="2800" dirty="0" smtClean="0">
                <a:latin typeface="Baskerville Old Face" panose="02020602080505020303" pitchFamily="18" charset="0"/>
              </a:rPr>
              <a:t> pour Paris.</a:t>
            </a:r>
            <a:endParaRPr lang="it-IT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14:rippl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32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81" tmFilter="0, 0; 0.125,0.2665; 0.25,0.4; 0.375,0.465; 0.5,0.5;  0.625,0.535; 0.75,0.6; 0.875,0.7335; 1,1">
                                          <p:stCondLst>
                                            <p:cond delay="4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1" tmFilter="0, 0; 0.125,0.2665; 0.25,0.4; 0.375,0.465; 0.5,0.5;  0.625,0.535; 0.75,0.6; 0.875,0.7335; 1,1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19" tmFilter="0, 0; 0.125,0.2665; 0.25,0.4; 0.375,0.465; 0.5,0.5;  0.625,0.535; 0.75,0.6; 0.875,0.7335; 1,1">
                                          <p:stCondLst>
                                            <p:cond delay="12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9">
                                          <p:stCondLst>
                                            <p:cond delay="4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20" decel="50000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9">
                                          <p:stCondLst>
                                            <p:cond delay="9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20" decel="50000">
                                          <p:stCondLst>
                                            <p:cond delay="9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9">
                                          <p:stCondLst>
                                            <p:cond delay="119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20" decel="50000">
                                          <p:stCondLst>
                                            <p:cond delay="12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9">
                                          <p:stCondLst>
                                            <p:cond delay="131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20" decel="50000">
                                          <p:stCondLst>
                                            <p:cond delay="13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400"/>
                            </p:stCondLst>
                            <p:childTnLst>
                              <p:par>
                                <p:cTn id="31" presetID="3" presetClass="entr" presetSubtype="5" fill="hold" grpId="0" nodeType="afterEffect">
                                  <p:stCondLst>
                                    <p:cond delay="80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405718" y="1089212"/>
            <a:ext cx="55805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latin typeface="Baskerville Old Face" panose="02020602080505020303" pitchFamily="18" charset="0"/>
              </a:rPr>
              <a:t>Quand</a:t>
            </a:r>
            <a:r>
              <a:rPr lang="it-IT" sz="2800" dirty="0" smtClean="0">
                <a:latin typeface="Baskerville Old Face" panose="02020602080505020303" pitchFamily="18" charset="0"/>
              </a:rPr>
              <a:t> on est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arrivé</a:t>
            </a:r>
            <a:r>
              <a:rPr lang="it-IT" sz="2800" dirty="0" smtClean="0">
                <a:latin typeface="Baskerville Old Face" panose="02020602080505020303" pitchFamily="18" charset="0"/>
              </a:rPr>
              <a:t> à Paris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nous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avons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attendu</a:t>
            </a:r>
            <a:r>
              <a:rPr lang="it-IT" sz="2800" dirty="0" smtClean="0">
                <a:latin typeface="Baskerville Old Face" panose="02020602080505020303" pitchFamily="18" charset="0"/>
              </a:rPr>
              <a:t> nos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valises</a:t>
            </a:r>
            <a:r>
              <a:rPr lang="it-IT" sz="2800" dirty="0" smtClean="0">
                <a:latin typeface="Baskerville Old Face" panose="02020602080505020303" pitchFamily="18" charset="0"/>
              </a:rPr>
              <a:t>. Mais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trois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élèves</a:t>
            </a:r>
            <a:r>
              <a:rPr lang="it-IT" sz="2800" dirty="0" smtClean="0">
                <a:latin typeface="Baskerville Old Face" panose="02020602080505020303" pitchFamily="18" charset="0"/>
              </a:rPr>
              <a:t> (Roberta, Irene et Marco) et Madame Calcagno n’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ont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pas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reçu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leurs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valises</a:t>
            </a:r>
            <a:r>
              <a:rPr lang="it-IT" sz="2800" dirty="0" smtClean="0">
                <a:latin typeface="Baskerville Old Face" panose="02020602080505020303" pitchFamily="18" charset="0"/>
              </a:rPr>
              <a:t>.</a:t>
            </a:r>
            <a:endParaRPr lang="it-IT" sz="2800" dirty="0">
              <a:latin typeface="Baskerville Old Face" panose="02020602080505020303" pitchFamily="18" charset="0"/>
            </a:endParaRPr>
          </a:p>
        </p:txBody>
      </p:sp>
      <p:pic>
        <p:nvPicPr>
          <p:cNvPr id="1028" name="Picture 4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08" l="26619" r="75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5402">
            <a:off x="8321945" y="3106268"/>
            <a:ext cx="3194525" cy="31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914400" y="4228197"/>
            <a:ext cx="69585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latin typeface="Baskerville Old Face" panose="02020602080505020303" pitchFamily="18" charset="0"/>
              </a:rPr>
              <a:t>Ensuite</a:t>
            </a:r>
            <a:r>
              <a:rPr lang="it-IT" sz="2800" dirty="0" smtClean="0">
                <a:latin typeface="Baskerville Old Face" panose="02020602080505020303" pitchFamily="18" charset="0"/>
              </a:rPr>
              <a:t> on a vu l’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Arc</a:t>
            </a:r>
            <a:r>
              <a:rPr lang="it-IT" sz="2800" dirty="0" smtClean="0">
                <a:latin typeface="Baskerville Old Face" panose="02020602080505020303" pitchFamily="18" charset="0"/>
              </a:rPr>
              <a:t> de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Trionphe</a:t>
            </a:r>
            <a:r>
              <a:rPr lang="it-IT" sz="2800" dirty="0" smtClean="0">
                <a:latin typeface="Baskerville Old Face" panose="02020602080505020303" pitchFamily="18" charset="0"/>
              </a:rPr>
              <a:t> et la Tour Eiffel pour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prendre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quelque</a:t>
            </a:r>
            <a:r>
              <a:rPr lang="it-IT" sz="2800" dirty="0" smtClean="0">
                <a:latin typeface="Baskerville Old Face" panose="02020602080505020303" pitchFamily="18" charset="0"/>
              </a:rPr>
              <a:t> photo.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Puis</a:t>
            </a:r>
            <a:r>
              <a:rPr lang="it-IT" sz="2800" dirty="0" smtClean="0">
                <a:latin typeface="Baskerville Old Face" panose="02020602080505020303" pitchFamily="18" charset="0"/>
              </a:rPr>
              <a:t> on a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pris</a:t>
            </a:r>
            <a:r>
              <a:rPr lang="it-IT" sz="2800" dirty="0" smtClean="0">
                <a:latin typeface="Baskerville Old Face" panose="02020602080505020303" pitchFamily="18" charset="0"/>
              </a:rPr>
              <a:t> le bus pour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aller</a:t>
            </a:r>
            <a:r>
              <a:rPr lang="it-IT" sz="2800" dirty="0" smtClean="0">
                <a:latin typeface="Baskerville Old Face" panose="02020602080505020303" pitchFamily="18" charset="0"/>
              </a:rPr>
              <a:t> en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Normandie</a:t>
            </a:r>
            <a:r>
              <a:rPr lang="it-IT" sz="2800" dirty="0">
                <a:latin typeface="Baskerville Old Face" panose="02020602080505020303" pitchFamily="18" charset="0"/>
              </a:rPr>
              <a:t> </a:t>
            </a:r>
            <a:r>
              <a:rPr lang="it-IT" sz="2800" dirty="0" smtClean="0">
                <a:latin typeface="Baskerville Old Face" panose="02020602080505020303" pitchFamily="18" charset="0"/>
              </a:rPr>
              <a:t>(4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heures</a:t>
            </a:r>
            <a:r>
              <a:rPr lang="it-IT" sz="2800" dirty="0" smtClean="0">
                <a:latin typeface="Baskerville Old Face" panose="02020602080505020303" pitchFamily="18" charset="0"/>
              </a:rPr>
              <a:t> de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voyage</a:t>
            </a:r>
            <a:r>
              <a:rPr lang="it-IT" sz="2800" dirty="0" smtClean="0">
                <a:latin typeface="Baskerville Old Face" panose="02020602080505020303" pitchFamily="18" charset="0"/>
              </a:rPr>
              <a:t>).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Nous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sommes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arrivés</a:t>
            </a:r>
            <a:r>
              <a:rPr lang="it-IT" sz="2800" dirty="0" smtClean="0">
                <a:latin typeface="Baskerville Old Face" panose="02020602080505020303" pitchFamily="18" charset="0"/>
              </a:rPr>
              <a:t> en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Normandie</a:t>
            </a:r>
            <a:r>
              <a:rPr lang="it-IT" sz="2800" dirty="0" smtClean="0">
                <a:latin typeface="Baskerville Old Face" panose="02020602080505020303" pitchFamily="18" charset="0"/>
              </a:rPr>
              <a:t> à 23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heures</a:t>
            </a:r>
            <a:r>
              <a:rPr lang="it-IT" sz="2800" dirty="0" smtClean="0">
                <a:latin typeface="Baskerville Old Face" panose="02020602080505020303" pitchFamily="18" charset="0"/>
              </a:rPr>
              <a:t> et demi.</a:t>
            </a:r>
            <a:endParaRPr lang="it-IT" sz="2800" dirty="0">
              <a:latin typeface="Baskerville Old Face" panose="02020602080505020303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13647"/>
            <a:ext cx="3585881" cy="2017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20" b="94731" l="10000" r="94028">
                        <a14:foregroundMark x1="78194" y1="80479" x2="78194" y2="80479"/>
                        <a14:foregroundMark x1="79028" y1="78084" x2="79028" y2="78084"/>
                        <a14:foregroundMark x1="79028" y1="76766" x2="79028" y2="76766"/>
                        <a14:foregroundMark x1="84583" y1="78084" x2="84583" y2="78084"/>
                        <a14:foregroundMark x1="81528" y1="74371" x2="81528" y2="74371"/>
                        <a14:foregroundMark x1="61250" y1="88144" x2="61250" y2="88144"/>
                        <a14:foregroundMark x1="68056" y1="88144" x2="68056" y2="88144"/>
                        <a14:foregroundMark x1="42639" y1="91497" x2="42639" y2="91497"/>
                        <a14:foregroundMark x1="38889" y1="92814" x2="38889" y2="92814"/>
                        <a14:foregroundMark x1="48750" y1="23114" x2="48750" y2="23114"/>
                        <a14:foregroundMark x1="46528" y1="14731" x2="46528" y2="14731"/>
                        <a14:foregroundMark x1="49028" y1="18922" x2="49028" y2="18922"/>
                        <a14:foregroundMark x1="45000" y1="20000" x2="45000" y2="20000"/>
                        <a14:foregroundMark x1="43889" y1="64551" x2="43889" y2="64551"/>
                        <a14:foregroundMark x1="87361" y1="79162" x2="87361" y2="79162"/>
                        <a14:backgroundMark x1="25417" y1="29222" x2="25417" y2="29222"/>
                        <a14:backgroundMark x1="30694" y1="24431" x2="30694" y2="24431"/>
                        <a14:backgroundMark x1="30694" y1="24431" x2="10417" y2="33413"/>
                        <a14:backgroundMark x1="30417" y1="24431" x2="37083" y2="9102"/>
                        <a14:backgroundMark x1="30972" y1="25030" x2="37361" y2="51138"/>
                        <a14:backgroundMark x1="37361" y1="51138" x2="31250" y2="70419"/>
                        <a14:backgroundMark x1="30417" y1="70898" x2="16944" y2="79401"/>
                        <a14:backgroundMark x1="45694" y1="12096" x2="43889" y2="9102"/>
                        <a14:backgroundMark x1="34306" y1="29222" x2="34306" y2="29222"/>
                        <a14:backgroundMark x1="34306" y1="29222" x2="34583" y2="38204"/>
                        <a14:backgroundMark x1="34583" y1="38204" x2="44444" y2="27066"/>
                        <a14:backgroundMark x1="48472" y1="15210" x2="59722" y2="9940"/>
                        <a14:backgroundMark x1="51250" y1="25509" x2="82500" y2="16048"/>
                        <a14:backgroundMark x1="51250" y1="14132" x2="59167" y2="22874"/>
                        <a14:backgroundMark x1="54861" y1="37126" x2="84583" y2="30299"/>
                        <a14:backgroundMark x1="63194" y1="52455" x2="87917" y2="48263"/>
                        <a14:backgroundMark x1="72639" y1="43473" x2="72639" y2="43473"/>
                        <a14:backgroundMark x1="72639" y1="43473" x2="72639" y2="43473"/>
                        <a14:backgroundMark x1="68889" y1="42994" x2="68889" y2="42994"/>
                        <a14:backgroundMark x1="68889" y1="42994" x2="68889" y2="42994"/>
                        <a14:backgroundMark x1="67361" y1="35569" x2="76250" y2="51617"/>
                        <a14:backgroundMark x1="68333" y1="23713" x2="68333" y2="23713"/>
                        <a14:backgroundMark x1="65278" y1="55569" x2="89722" y2="62275"/>
                        <a14:backgroundMark x1="40139" y1="28144" x2="40139" y2="28144"/>
                        <a14:backgroundMark x1="39306" y1="22635" x2="39306" y2="22635"/>
                        <a14:backgroundMark x1="60139" y1="31018" x2="60139" y2="31018"/>
                        <a14:backgroundMark x1="65556" y1="28383" x2="65556" y2="28383"/>
                        <a14:backgroundMark x1="52083" y1="62754" x2="58194" y2="61677"/>
                        <a14:backgroundMark x1="58194" y1="61677" x2="59444" y2="64910"/>
                        <a14:backgroundMark x1="52083" y1="62754" x2="52083" y2="66707"/>
                        <a14:backgroundMark x1="81250" y1="68263" x2="90139" y2="77246"/>
                        <a14:backgroundMark x1="73611" y1="24671" x2="73611" y2="24671"/>
                        <a14:backgroundMark x1="61667" y1="26587" x2="61667" y2="26587"/>
                        <a14:backgroundMark x1="38611" y1="16527" x2="38611" y2="16527"/>
                        <a14:backgroundMark x1="38611" y1="16527" x2="38611" y2="16527"/>
                        <a14:backgroundMark x1="42361" y1="11497" x2="37639" y2="28383"/>
                        <a14:backgroundMark x1="62778" y1="22874" x2="71389" y2="32695"/>
                        <a14:backgroundMark x1="87361" y1="76527" x2="95278" y2="82515"/>
                        <a14:backgroundMark x1="65556" y1="55569" x2="69306" y2="61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1119" y="2622176"/>
            <a:ext cx="3251784" cy="3771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6468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15000">
        <p15:prstTrans prst="airplane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6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028517" y="398947"/>
            <a:ext cx="6296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Mercredi 13/12/2017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050" name="Picture 2" descr="http://www.webpedago.com/media/image/1jwhApf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1545">
            <a:off x="707560" y="2449077"/>
            <a:ext cx="3804002" cy="2853001"/>
          </a:xfrm>
          <a:prstGeom prst="roundRect">
            <a:avLst>
              <a:gd name="adj" fmla="val 997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298142" y="1767307"/>
            <a:ext cx="615875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latin typeface="Baskerville Old Face" panose="02020602080505020303" pitchFamily="18" charset="0"/>
              </a:rPr>
              <a:t>Nous nous sommes </a:t>
            </a:r>
            <a:r>
              <a:rPr lang="fr-FR" sz="3000" dirty="0" err="1" smtClean="0">
                <a:latin typeface="Baskerville Old Face" panose="02020602080505020303" pitchFamily="18" charset="0"/>
              </a:rPr>
              <a:t>recontré</a:t>
            </a:r>
            <a:r>
              <a:rPr lang="fr-FR" sz="3000" dirty="0" smtClean="0">
                <a:latin typeface="Baskerville Old Face" panose="02020602080505020303" pitchFamily="18" charset="0"/>
              </a:rPr>
              <a:t> à l’école.</a:t>
            </a:r>
          </a:p>
          <a:p>
            <a:r>
              <a:rPr lang="fr-FR" sz="3000" dirty="0" smtClean="0">
                <a:latin typeface="Baskerville Old Face" panose="02020602080505020303" pitchFamily="18" charset="0"/>
              </a:rPr>
              <a:t>Certains d’entre nous sont venus à 8 heures et ils ont eu la possibilité de participer à un cours scolaire. Tandis que les autres sont venus à 10 heures.</a:t>
            </a:r>
          </a:p>
          <a:p>
            <a:r>
              <a:rPr lang="fr-FR" sz="3000" dirty="0" smtClean="0">
                <a:latin typeface="Baskerville Old Face" panose="02020602080505020303" pitchFamily="18" charset="0"/>
              </a:rPr>
              <a:t>Ensuite, Monsieur </a:t>
            </a:r>
            <a:r>
              <a:rPr lang="fr-FR" sz="3000" dirty="0" err="1" smtClean="0">
                <a:latin typeface="Baskerville Old Face" panose="02020602080505020303" pitchFamily="18" charset="0"/>
              </a:rPr>
              <a:t>Lannier</a:t>
            </a:r>
            <a:r>
              <a:rPr lang="fr-FR" sz="3000" dirty="0" smtClean="0">
                <a:latin typeface="Baskerville Old Face" panose="02020602080505020303" pitchFamily="18" charset="0"/>
              </a:rPr>
              <a:t> nous a donné une consigne pour faire un vidéo. </a:t>
            </a:r>
          </a:p>
          <a:p>
            <a:endParaRPr lang="fr-FR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13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750" advClick="0" advTm="16000">
        <p15:prstTrans prst="prestige"/>
      </p:transition>
    </mc:Choice>
    <mc:Fallback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7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01764" y="87174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fr-FR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Puis nous sommes allés dans la salle de </a:t>
            </a:r>
            <a:r>
              <a:rPr lang="fr-FR" sz="2800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restauration </a:t>
            </a:r>
            <a:r>
              <a:rPr lang="fr-FR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où le proviseur nous a souhaité la </a:t>
            </a:r>
            <a:r>
              <a:rPr lang="fr-FR" sz="2800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bienvenue et nous avons pris une photo tous ensemble.</a:t>
            </a:r>
          </a:p>
          <a:p>
            <a:pPr lvl="0"/>
            <a:r>
              <a:rPr lang="fr-FR" sz="2800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 Le journal «La Manche libre» a aussi publié un article sur notre projet.</a:t>
            </a:r>
            <a:endParaRPr lang="fr-FR" sz="28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2" descr="Des élèves siciliens à Leverri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764" y="658906"/>
            <a:ext cx="5215590" cy="2931458"/>
          </a:xfrm>
          <a:prstGeom prst="roundRect">
            <a:avLst>
              <a:gd name="adj" fmla="val 1409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CasellaDiTesto 4"/>
          <p:cNvSpPr txBox="1"/>
          <p:nvPr/>
        </p:nvSpPr>
        <p:spPr>
          <a:xfrm>
            <a:off x="4666130" y="4208929"/>
            <a:ext cx="61318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askerville Old Face" panose="02020602080505020303" pitchFamily="18" charset="0"/>
              </a:rPr>
              <a:t>Nous sommes restés avec nos correspondantes pendant l’après-midi et le soir nous sommes allés au bowling avec nos correspondantes. </a:t>
            </a:r>
            <a:endParaRPr lang="fr-FR" sz="2800" dirty="0">
              <a:latin typeface="Baskerville Old Face" panose="02020602080505020303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059">
            <a:off x="588769" y="3700391"/>
            <a:ext cx="3777276" cy="283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4538161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8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3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68389" y="295835"/>
            <a:ext cx="763793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w="63500" h="57150" prst="angle"/>
              <a:contourClr>
                <a:schemeClr val="tx2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it-IT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Jeudi 14/12/2017</a:t>
            </a:r>
            <a:endParaRPr lang="it-IT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38" y="1909483"/>
            <a:ext cx="5235385" cy="3079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618565" y="1976719"/>
            <a:ext cx="52846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Baskerville Old Face" panose="02020602080505020303" pitchFamily="18" charset="0"/>
              </a:rPr>
              <a:t>Nous nous sommes rencontrés à l’école pour prendre le bus et aller au Mont Saint-Michel.</a:t>
            </a:r>
          </a:p>
          <a:p>
            <a:r>
              <a:rPr lang="fr-FR" sz="3200" dirty="0" smtClean="0">
                <a:latin typeface="Baskerville Old Face" panose="02020602080505020303" pitchFamily="18" charset="0"/>
              </a:rPr>
              <a:t>Quand nous sommes arrivés les professeures nous ont laissés libres avant de visiter l’abbaye.</a:t>
            </a:r>
          </a:p>
        </p:txBody>
      </p:sp>
    </p:spTree>
    <p:extLst>
      <p:ext uri="{BB962C8B-B14F-4D97-AF65-F5344CB8AC3E}">
        <p14:creationId xmlns:p14="http://schemas.microsoft.com/office/powerpoint/2010/main" val="30203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4" y="790159"/>
            <a:ext cx="4566021" cy="2568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0" t="14939" r="13637" b="11058"/>
          <a:stretch/>
        </p:blipFill>
        <p:spPr>
          <a:xfrm>
            <a:off x="6611471" y="3563471"/>
            <a:ext cx="4831976" cy="272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5903259" y="900687"/>
            <a:ext cx="5540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askerville Old Face" panose="02020602080505020303" pitchFamily="18" charset="0"/>
              </a:rPr>
              <a:t>Nous avons visité l’abbaye avec une autoguide qui nous a aidés à comprendre mieux l’histoire de cette merveilleuse abbaye.</a:t>
            </a:r>
            <a:endParaRPr lang="fr-FR" sz="2800" dirty="0">
              <a:latin typeface="Baskerville Old Face" panose="02020602080505020303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12694" y="3906394"/>
            <a:ext cx="5378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askerville Old Face" panose="02020602080505020303" pitchFamily="18" charset="0"/>
              </a:rPr>
              <a:t>Puis nous sommes retournés à l’école pour rejoindre nos correspondantes. En plus les autres valises sont arrivés à l’hôtel de nos professeurs.</a:t>
            </a:r>
            <a:endParaRPr lang="fr-FR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01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2000">
        <p14:warp dir="in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75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25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05423" y="237582"/>
            <a:ext cx="6384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3500" h="63500" prst="angle"/>
            </a:sp3d>
          </a:bodyPr>
          <a:lstStyle/>
          <a:p>
            <a:pPr algn="ctr"/>
            <a:r>
              <a:rPr lang="fr-F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Vendredi</a:t>
            </a:r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15/12/2017</a:t>
            </a:r>
            <a:endParaRPr lang="it-IT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9" y="2182888"/>
            <a:ext cx="5378822" cy="3025588"/>
          </a:xfrm>
          <a:prstGeom prst="round2DiagRect">
            <a:avLst>
              <a:gd name="adj1" fmla="val 2822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6710081" y="1602392"/>
            <a:ext cx="47737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askerville Old Face" panose="02020602080505020303" pitchFamily="18" charset="0"/>
              </a:rPr>
              <a:t>À 8 heures nous nous sommes rencontrés pour aller à Bayeux et voir la Tapisserie de la bataille de Hastings (1066).</a:t>
            </a:r>
          </a:p>
          <a:p>
            <a:r>
              <a:rPr lang="fr-FR" sz="2800" dirty="0" smtClean="0">
                <a:latin typeface="Baskerville Old Face" panose="02020602080505020303" pitchFamily="18" charset="0"/>
              </a:rPr>
              <a:t>Quand nous sommes arrivés nous avons visité la cathédrale de la ville. Puis nous sommes allés au musée pour voir la Tapisserie.</a:t>
            </a:r>
          </a:p>
        </p:txBody>
      </p:sp>
    </p:spTree>
    <p:extLst>
      <p:ext uri="{BB962C8B-B14F-4D97-AF65-F5344CB8AC3E}">
        <p14:creationId xmlns:p14="http://schemas.microsoft.com/office/powerpoint/2010/main" val="204198850"/>
      </p:ext>
    </p:extLst>
  </p:cSld>
  <p:clrMapOvr>
    <a:masterClrMapping/>
  </p:clrMapOvr>
  <p:transition spd="slow" advClick="0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46" y="0"/>
            <a:ext cx="1784194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102027" y="264476"/>
            <a:ext cx="8193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harsh" dir="t"/>
            </a:scene3d>
            <a:sp3d extrusionH="57150" prstMaterial="matte">
              <a:bevelT w="63500" h="127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3"/>
                </a:solidFill>
                <a:effectLst>
                  <a:reflection blurRad="6350" stA="60000" endA="900" endPos="58000" dir="5400000" sy="-100000" algn="bl" rotWithShape="0"/>
                </a:effectLst>
              </a:rPr>
              <a:t>La </a:t>
            </a:r>
            <a:r>
              <a:rPr lang="it-IT" sz="5400" b="1" cap="none" spc="0" dirty="0" err="1" smtClean="0">
                <a:ln/>
                <a:solidFill>
                  <a:schemeClr val="accent3"/>
                </a:solidFill>
                <a:effectLst>
                  <a:reflection blurRad="6350" stA="60000" endA="900" endPos="58000" dir="5400000" sy="-100000" algn="bl" rotWithShape="0"/>
                </a:effectLst>
              </a:rPr>
              <a:t>Tapisserie</a:t>
            </a:r>
            <a:r>
              <a:rPr lang="it-IT" sz="5400" b="1" cap="none" spc="0" dirty="0" smtClean="0">
                <a:ln/>
                <a:solidFill>
                  <a:schemeClr val="accent3"/>
                </a:solidFill>
                <a:effectLst>
                  <a:reflection blurRad="6350" stA="60000" endA="900" endPos="58000" dir="5400000" sy="-100000" algn="bl" rotWithShape="0"/>
                </a:effectLst>
              </a:rPr>
              <a:t> de </a:t>
            </a:r>
            <a:r>
              <a:rPr lang="it-IT" sz="5400" b="1" cap="none" spc="0" dirty="0" err="1" smtClean="0">
                <a:ln/>
                <a:solidFill>
                  <a:schemeClr val="accent3"/>
                </a:solidFill>
                <a:effectLst>
                  <a:reflection blurRad="6350" stA="60000" endA="900" endPos="58000" dir="5400000" sy="-100000" algn="bl" rotWithShape="0"/>
                </a:effectLst>
              </a:rPr>
              <a:t>Bayeux</a:t>
            </a:r>
            <a:endParaRPr lang="it-IT" sz="5400" b="1" cap="none" spc="0" dirty="0">
              <a:ln/>
              <a:solidFill>
                <a:schemeClr val="accent3"/>
              </a:soli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3679" y="264476"/>
            <a:ext cx="12158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Nous avons vu la Tapisserie avec une autoguide qui nous a expliqués </a:t>
            </a:r>
          </a:p>
          <a:p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skerville Old Face" panose="02020602080505020303" pitchFamily="18" charset="0"/>
              </a:rPr>
              <a:t>chaque image pour comprendre bien ce qui c’était passé. </a:t>
            </a:r>
            <a:endParaRPr lang="fr-FR" sz="2800" dirty="0">
              <a:solidFill>
                <a:schemeClr val="tx1">
                  <a:lumMod val="95000"/>
                  <a:lumOff val="5000"/>
                </a:schemeClr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16915"/>
      </p:ext>
    </p:extLst>
  </p:cSld>
  <p:clrMapOvr>
    <a:masterClrMapping/>
  </p:clrMapOvr>
  <p:transition spd="slow" advClick="0" advTm="1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6.25E-7 0 L -0.32891 -0.00185 " pathEditMode="relative" rAng="0" ptsTypes="AA">
                                      <p:cBhvr>
                                        <p:cTn id="12" dur="31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00"/>
                            </p:stCondLst>
                            <p:childTnLst>
                              <p:par>
                                <p:cTn id="14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249" y="1290918"/>
            <a:ext cx="5856939" cy="3482787"/>
          </a:xfrm>
          <a:prstGeom prst="roundRect">
            <a:avLst>
              <a:gd name="adj" fmla="val 163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asellaDiTesto 3"/>
          <p:cNvSpPr txBox="1"/>
          <p:nvPr/>
        </p:nvSpPr>
        <p:spPr>
          <a:xfrm>
            <a:off x="672353" y="2030506"/>
            <a:ext cx="49216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Baskerville Old Face" panose="02020602080505020303" pitchFamily="18" charset="0"/>
              </a:rPr>
              <a:t>L’après-midi nous sommes allés au cimetière américain et nous avons visité les plages du débarquement.</a:t>
            </a:r>
          </a:p>
          <a:p>
            <a:r>
              <a:rPr lang="fr-FR" sz="3200" dirty="0" smtClean="0">
                <a:latin typeface="Baskerville Old Face" panose="02020602080505020303" pitchFamily="18" charset="0"/>
              </a:rPr>
              <a:t> Ensuite nous sommes retournés à l’école.</a:t>
            </a:r>
            <a:endParaRPr lang="fr-FR" sz="32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0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8000">
        <p14:flash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55784" y="439288"/>
            <a:ext cx="53880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3500" h="63500" prst="angle"/>
            </a:sp3d>
          </a:bodyPr>
          <a:lstStyle/>
          <a:p>
            <a:pPr algn="ctr"/>
            <a:r>
              <a:rPr lang="fr-FR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Lundi</a:t>
            </a:r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18/12/2017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5" b="89983" l="4883" r="96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177">
            <a:off x="217586" y="2164978"/>
            <a:ext cx="4656352" cy="2632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580529" y="2260534"/>
            <a:ext cx="58091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askerville Old Face" panose="02020602080505020303" pitchFamily="18" charset="0"/>
              </a:rPr>
              <a:t>Pendant le week-end nous sommes restés avec les familles et nous nous sommes rencontrés lundi.</a:t>
            </a:r>
          </a:p>
          <a:p>
            <a:r>
              <a:rPr lang="fr-FR" sz="2800" dirty="0" smtClean="0">
                <a:latin typeface="Baskerville Old Face" panose="02020602080505020303" pitchFamily="18" charset="0"/>
              </a:rPr>
              <a:t>Le matin, on a visité la fabrique «Caramels D’Isigny» où ils nous ont montrés comme on fabrique le caramel.</a:t>
            </a:r>
          </a:p>
          <a:p>
            <a:endParaRPr lang="fr-FR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14:glitter pattern="hexagon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57476" y="89122"/>
            <a:ext cx="61408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F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Qu’est</a:t>
            </a:r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-ce </a:t>
            </a:r>
            <a:r>
              <a:rPr lang="fr-FR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que</a:t>
            </a:r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c’est </a:t>
            </a:r>
            <a:endParaRPr lang="it-IT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27000">
                  <a:schemeClr val="accent1">
                    <a:alpha val="92000"/>
                  </a:schemeClr>
                </a:glow>
                <a:reflection stA="63000" endPos="7000" dist="50800" dir="5400000" sy="-100000" algn="bl" rotWithShape="0"/>
              </a:effectLst>
            </a:endParaRPr>
          </a:p>
          <a:p>
            <a:pPr algn="ctr"/>
            <a:r>
              <a:rPr lang="it-IT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 échange culturel?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10841" y="1966135"/>
            <a:ext cx="63606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1F1F1F"/>
                </a:solidFill>
                <a:latin typeface="Baskerville Old Face" panose="02020602080505020303" pitchFamily="18" charset="0"/>
              </a:rPr>
              <a:t> </a:t>
            </a:r>
            <a:r>
              <a:rPr lang="fr-FR" sz="2800" dirty="0">
                <a:solidFill>
                  <a:srgbClr val="1F1F1F"/>
                </a:solidFill>
                <a:latin typeface="Baskerville Old Face" panose="02020602080505020303" pitchFamily="18" charset="0"/>
              </a:rPr>
              <a:t>L’échange culturel </a:t>
            </a:r>
            <a:r>
              <a:rPr lang="fr-FR" sz="2800" dirty="0" smtClean="0">
                <a:solidFill>
                  <a:srgbClr val="1F1F1F"/>
                </a:solidFill>
                <a:latin typeface="Baskerville Old Face" panose="02020602080505020303" pitchFamily="18" charset="0"/>
              </a:rPr>
              <a:t>est un projet international.</a:t>
            </a:r>
            <a:r>
              <a:rPr lang="fr-FR" sz="2800" dirty="0">
                <a:solidFill>
                  <a:srgbClr val="1F1F1F"/>
                </a:solidFill>
                <a:latin typeface="Baskerville Old Face" panose="02020602080505020303" pitchFamily="18" charset="0"/>
              </a:rPr>
              <a:t> </a:t>
            </a:r>
            <a:r>
              <a:rPr lang="fr-FR" sz="2800" dirty="0" smtClean="0">
                <a:solidFill>
                  <a:srgbClr val="1F1F1F"/>
                </a:solidFill>
                <a:latin typeface="Baskerville Old Face" panose="02020602080505020303" pitchFamily="18" charset="0"/>
              </a:rPr>
              <a:t>Son objectif est la connaissance de la culture d’un autre Pays à travers une expérience personnelle, mais il peut impliquer aussi la connaissance de son Pays. </a:t>
            </a:r>
          </a:p>
          <a:p>
            <a:r>
              <a:rPr lang="fr-FR" sz="2800" b="1" dirty="0" smtClean="0">
                <a:solidFill>
                  <a:srgbClr val="1F1F1F"/>
                </a:solidFill>
                <a:latin typeface="Baskerville Old Face" panose="02020602080505020303" pitchFamily="18" charset="0"/>
              </a:rPr>
              <a:t>L’échange culturel représente une fenêtre qui s’œuvre au monde, parce que chaque culture représente un monde à découvrir.</a:t>
            </a:r>
            <a:endParaRPr lang="it-IT" sz="2800" b="1" dirty="0">
              <a:latin typeface="Baskerville Old Face" panose="02020602080505020303" pitchFamily="18" charset="0"/>
            </a:endParaRPr>
          </a:p>
        </p:txBody>
      </p:sp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060">
            <a:off x="8617524" y="2283720"/>
            <a:ext cx="28575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7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>
        <p:checker/>
      </p:transition>
    </mc:Choice>
    <mc:Fallback xmlns="">
      <p:transition spd="slow" advClick="0" advTm="19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459507" y="779929"/>
            <a:ext cx="54595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askerville Old Face" panose="02020602080505020303" pitchFamily="18" charset="0"/>
              </a:rPr>
              <a:t>L’après-midi on a visité une ferme où on a pu voir beaucoup d’animaux comme les vaches, les cochons, les poules et des dindes.</a:t>
            </a:r>
          </a:p>
          <a:p>
            <a:r>
              <a:rPr lang="fr-FR" sz="2800" dirty="0" smtClean="0">
                <a:latin typeface="Baskerville Old Face" panose="02020602080505020303" pitchFamily="18" charset="0"/>
              </a:rPr>
              <a:t>Mais il y avait aussi un cheval, un âne et des paons.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75764" y="4222376"/>
            <a:ext cx="42089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Puis on a </a:t>
            </a:r>
            <a:r>
              <a:rPr lang="fr-FR" sz="2800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bu du jus de pomme et on a mangé la </a:t>
            </a:r>
            <a:r>
              <a:rPr lang="fr-FR" sz="2800" b="1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Teurgoule</a:t>
            </a:r>
            <a:r>
              <a:rPr lang="fr-FR" sz="2800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: </a:t>
            </a:r>
            <a:r>
              <a:rPr lang="fr-FR" sz="2800" dirty="0">
                <a:solidFill>
                  <a:prstClr val="black"/>
                </a:solidFill>
                <a:latin typeface="Baskerville Old Face" panose="02020602080505020303" pitchFamily="18" charset="0"/>
              </a:rPr>
              <a:t>c’est du riz avec du lait, du sucre, du sucre vanille et du sel.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4" r="5491"/>
          <a:stretch/>
        </p:blipFill>
        <p:spPr>
          <a:xfrm rot="5400000">
            <a:off x="1119309" y="434356"/>
            <a:ext cx="3676441" cy="33634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18776"/>
          <a:stretch/>
        </p:blipFill>
        <p:spPr>
          <a:xfrm>
            <a:off x="5930153" y="3697941"/>
            <a:ext cx="4988860" cy="29314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050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4000">
        <p14:gallery dir="l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375"/>
                            </p:stCondLst>
                            <p:childTnLst>
                              <p:par>
                                <p:cTn id="12" presetID="43" presetClass="entr" presetSubtype="0" fill="hold" grpId="0" nodeType="afterEffect">
                                  <p:stCondLst>
                                    <p:cond delay="4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2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5" de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" de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1725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05290" y="425841"/>
            <a:ext cx="5489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3500" h="63500" prst="angle"/>
            </a:sp3d>
          </a:bodyPr>
          <a:lstStyle/>
          <a:p>
            <a:pPr algn="ctr"/>
            <a:r>
              <a:rPr lang="it-IT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Mardi 19/12/2017</a:t>
            </a:r>
            <a:endParaRPr lang="it-I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31259" y="1815353"/>
            <a:ext cx="98701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Baskerville Old Face" panose="02020602080505020303" pitchFamily="18" charset="0"/>
              </a:rPr>
              <a:t>On s’est réveillé tôt parce que le rendez-vous était à 5 heures et demi à l’école. Nous sommes partis à 6 heures de Saint-Lô pour aller à l’aéroport de Charles de Gaulle.</a:t>
            </a:r>
          </a:p>
          <a:p>
            <a:r>
              <a:rPr lang="fr-FR" sz="3200" dirty="0" smtClean="0">
                <a:latin typeface="Baskerville Old Face" panose="02020602080505020303" pitchFamily="18" charset="0"/>
              </a:rPr>
              <a:t>Mais nous sommes partis en retard. En effet quand nous sommes arrivés à Rome des hôtesses de l’air nous ont aidés à trouver la porte  de l’autre vol. </a:t>
            </a:r>
          </a:p>
          <a:p>
            <a:r>
              <a:rPr lang="fr-FR" sz="3200" dirty="0" smtClean="0">
                <a:latin typeface="Baskerville Old Face" panose="02020602080505020303" pitchFamily="18" charset="0"/>
              </a:rPr>
              <a:t>Nous sommes arrivés à l’aéroport de Catane à 6 heures où il y a avait nos familles.</a:t>
            </a:r>
          </a:p>
          <a:p>
            <a:endParaRPr lang="fr-FR" sz="2800" dirty="0" smtClean="0">
              <a:latin typeface="Baskerville Old Face" panose="02020602080505020303" pitchFamily="18" charset="0"/>
            </a:endParaRPr>
          </a:p>
          <a:p>
            <a:endParaRPr lang="fr-FR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5135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 advTm="15000">
        <p15:prstTrans prst="peelOff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99950" y="425841"/>
            <a:ext cx="71030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/>
                <a:solidFill>
                  <a:schemeClr val="accent3"/>
                </a:solidFill>
                <a:effectLst/>
              </a:rPr>
              <a:t>La </a:t>
            </a:r>
            <a:r>
              <a:rPr lang="fr-FR" sz="5400" b="1" cap="none" spc="0" dirty="0" smtClean="0">
                <a:ln/>
                <a:solidFill>
                  <a:schemeClr val="accent3"/>
                </a:solidFill>
                <a:effectLst/>
              </a:rPr>
              <a:t>Nourriture</a:t>
            </a:r>
            <a:r>
              <a:rPr lang="it-IT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it-IT" sz="5400" b="1" dirty="0" smtClean="0">
                <a:ln/>
                <a:solidFill>
                  <a:schemeClr val="accent3"/>
                </a:solidFill>
              </a:rPr>
              <a:t>normande</a:t>
            </a:r>
            <a:endParaRPr lang="it-IT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201275" y="1748117"/>
            <a:ext cx="10300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Baskerville Old Face" panose="02020602080505020303" pitchFamily="18" charset="0"/>
              </a:rPr>
              <a:t>Pendant notre voyage on a gouté des plats et des produits  normands, par exemple:</a:t>
            </a:r>
            <a:endParaRPr lang="fr-FR" sz="3200" dirty="0">
              <a:latin typeface="Baskerville Old Face" panose="02020602080505020303" pitchFamily="18" charset="0"/>
            </a:endParaRPr>
          </a:p>
        </p:txBody>
      </p:sp>
      <p:pic>
        <p:nvPicPr>
          <p:cNvPr id="2050" name="Picture 2" descr="Image result for camembert normand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58" y="3224281"/>
            <a:ext cx="2597684" cy="222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24758" y="5653444"/>
            <a:ext cx="3442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Baskerville Old Face" panose="02020602080505020303" pitchFamily="18" charset="0"/>
              </a:rPr>
              <a:t>Le Camembert</a:t>
            </a:r>
            <a:endParaRPr lang="fr-FR" sz="3200" dirty="0">
              <a:latin typeface="Baskerville Old Face" panose="02020602080505020303" pitchFamily="18" charset="0"/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685" y="3224281"/>
            <a:ext cx="3094213" cy="222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056094" y="5653444"/>
            <a:ext cx="3294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Baskerville Old Face" panose="02020602080505020303" pitchFamily="18" charset="0"/>
              </a:rPr>
              <a:t>La Raclette</a:t>
            </a:r>
            <a:endParaRPr lang="fr-FR" sz="3200" dirty="0">
              <a:latin typeface="Baskerville Old Face" panose="02020602080505020303" pitchFamily="18" charset="0"/>
            </a:endParaRPr>
          </a:p>
        </p:txBody>
      </p:sp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141" y="3224281"/>
            <a:ext cx="2981456" cy="22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9095381" y="5653444"/>
            <a:ext cx="2613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Baskerville Old Face" panose="02020602080505020303" pitchFamily="18" charset="0"/>
              </a:rPr>
              <a:t>La Teurgoule</a:t>
            </a:r>
            <a:endParaRPr lang="fr-FR" sz="32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155630"/>
      </p:ext>
    </p:extLst>
  </p:cSld>
  <p:clrMapOvr>
    <a:masterClrMapping/>
  </p:clrMapOvr>
  <p:transition spd="slow" advClick="0" advTm="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8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7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25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75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575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53311" y="0"/>
            <a:ext cx="11625298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skerville Old Face" panose="02020602080505020303" pitchFamily="18" charset="0"/>
              </a:rPr>
              <a:t>Merci pour </a:t>
            </a:r>
            <a:r>
              <a:rPr lang="it-IT" sz="8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skerville Old Face" panose="02020602080505020303" pitchFamily="18" charset="0"/>
              </a:rPr>
              <a:t>cette</a:t>
            </a:r>
            <a:r>
              <a:rPr lang="it-IT" sz="8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skerville Old Face" panose="02020602080505020303" pitchFamily="18" charset="0"/>
              </a:rPr>
              <a:t> </a:t>
            </a:r>
          </a:p>
          <a:p>
            <a:pPr algn="ctr"/>
            <a:r>
              <a:rPr lang="it-IT" sz="8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skerville Old Face" panose="02020602080505020303" pitchFamily="18" charset="0"/>
              </a:rPr>
              <a:t>merveilleuse</a:t>
            </a:r>
            <a:r>
              <a:rPr lang="it-IT" sz="8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skerville Old Face" panose="02020602080505020303" pitchFamily="18" charset="0"/>
              </a:rPr>
              <a:t> </a:t>
            </a:r>
            <a:r>
              <a:rPr lang="it-IT" sz="88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skerville Old Face" panose="02020602080505020303" pitchFamily="18" charset="0"/>
              </a:rPr>
              <a:t>opportunité</a:t>
            </a:r>
            <a:r>
              <a:rPr lang="it-IT" sz="8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askerville Old Face" panose="02020602080505020303" pitchFamily="18" charset="0"/>
              </a:rPr>
              <a:t>!</a:t>
            </a:r>
            <a:endParaRPr lang="it-IT" sz="8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160" y="4868144"/>
            <a:ext cx="5316173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25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375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59291" y="587205"/>
            <a:ext cx="8954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Qu’est-ce que c’est la culture?</a:t>
            </a:r>
            <a:endParaRPr lang="it-IT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076" name="Picture 4" descr="Risultati immagini per la cul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6382">
            <a:off x="545541" y="2274921"/>
            <a:ext cx="2802777" cy="26427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621851" y="1791969"/>
            <a:ext cx="81981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222222"/>
                </a:solidFill>
                <a:latin typeface="Baskerville Old Face" panose="02020602080505020303" pitchFamily="18" charset="0"/>
              </a:rPr>
              <a:t>La culture </a:t>
            </a:r>
            <a:r>
              <a:rPr lang="fr-FR" sz="3200" dirty="0" smtClean="0">
                <a:solidFill>
                  <a:srgbClr val="222222"/>
                </a:solidFill>
                <a:latin typeface="Baskerville Old Face" panose="02020602080505020303" pitchFamily="18" charset="0"/>
              </a:rPr>
              <a:t>est </a:t>
            </a:r>
            <a:r>
              <a:rPr lang="fr-FR" sz="3200" dirty="0">
                <a:solidFill>
                  <a:srgbClr val="222222"/>
                </a:solidFill>
                <a:latin typeface="Baskerville Old Face" panose="02020602080505020303" pitchFamily="18" charset="0"/>
              </a:rPr>
              <a:t>« un ensemble lié de manières de penser, de sentir et d'agir plus ou moins formalisées qui, étant apprises et partagées par une pluralité de personnes, servent, d'une manière à la fois objective et symbolique, à constituer ces personnes en une collectivité particulière et distincte. » (Guy Rocher, 1969, 88</a:t>
            </a:r>
            <a:r>
              <a:rPr lang="fr-FR" sz="3200" dirty="0" smtClean="0">
                <a:solidFill>
                  <a:srgbClr val="222222"/>
                </a:solidFill>
                <a:latin typeface="Baskerville Old Face" panose="02020602080505020303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2089993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Click="0" advTm="17000">
        <p15:prstTrans prst="fracture"/>
      </p:transition>
    </mc:Choice>
    <mc:Fallback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7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8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37544" y="174812"/>
            <a:ext cx="62767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RightFacing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it-IT" sz="6600" b="0" cap="none" spc="0" dirty="0" smtClean="0">
                <a:ln w="0"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Diversité culturelle</a:t>
            </a:r>
            <a:endParaRPr lang="it-IT" sz="6600" b="0" cap="none" spc="0" dirty="0">
              <a:ln w="0"/>
              <a:solidFill>
                <a:schemeClr val="accent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42048" y="1806581"/>
            <a:ext cx="1124174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Baskerville Old Face" panose="02020602080505020303" pitchFamily="18" charset="0"/>
              </a:rPr>
              <a:t>La </a:t>
            </a:r>
            <a:r>
              <a:rPr lang="fr-FR" sz="2800" b="1" dirty="0">
                <a:latin typeface="Baskerville Old Face" panose="02020602080505020303" pitchFamily="18" charset="0"/>
              </a:rPr>
              <a:t>diversité culturelle</a:t>
            </a:r>
            <a:r>
              <a:rPr lang="fr-FR" sz="2800" dirty="0">
                <a:latin typeface="Baskerville Old Face" panose="02020602080505020303" pitchFamily="18" charset="0"/>
              </a:rPr>
              <a:t> est la constatation de l'existence de différentes </a:t>
            </a:r>
            <a:r>
              <a:rPr lang="fr-FR" sz="2800" dirty="0" smtClean="0">
                <a:latin typeface="Baskerville Old Face" panose="02020602080505020303" pitchFamily="18" charset="0"/>
              </a:rPr>
              <a:t>cultures nécessaires</a:t>
            </a:r>
            <a:r>
              <a:rPr lang="fr-FR" sz="2800" dirty="0">
                <a:latin typeface="Baskerville Old Face" panose="02020602080505020303" pitchFamily="18" charset="0"/>
              </a:rPr>
              <a:t>, comme la </a:t>
            </a:r>
            <a:r>
              <a:rPr lang="fr-FR" sz="2800" dirty="0" smtClean="0">
                <a:latin typeface="Baskerville Old Face" panose="02020602080505020303" pitchFamily="18" charset="0"/>
              </a:rPr>
              <a:t>biodiversité</a:t>
            </a:r>
            <a:r>
              <a:rPr lang="fr-FR" sz="2800" dirty="0">
                <a:latin typeface="Baskerville Old Face" panose="02020602080505020303" pitchFamily="18" charset="0"/>
              </a:rPr>
              <a:t> est la constatation de l'existence de la diversité en </a:t>
            </a:r>
            <a:r>
              <a:rPr lang="fr-FR" sz="2800" dirty="0" smtClean="0">
                <a:latin typeface="Baskerville Old Face" panose="02020602080505020303" pitchFamily="18" charset="0"/>
              </a:rPr>
              <a:t>biologie dans </a:t>
            </a:r>
            <a:r>
              <a:rPr lang="fr-FR" sz="2800" dirty="0">
                <a:latin typeface="Baskerville Old Face" panose="02020602080505020303" pitchFamily="18" charset="0"/>
              </a:rPr>
              <a:t>la </a:t>
            </a:r>
            <a:r>
              <a:rPr lang="fr-FR" sz="2800" dirty="0" smtClean="0">
                <a:latin typeface="Baskerville Old Face" panose="02020602080505020303" pitchFamily="18" charset="0"/>
              </a:rPr>
              <a:t>nature.</a:t>
            </a:r>
            <a:endParaRPr lang="fr-FR" sz="2800" dirty="0">
              <a:latin typeface="Baskerville Old Face" panose="02020602080505020303" pitchFamily="18" charset="0"/>
            </a:endParaRPr>
          </a:p>
          <a:p>
            <a:r>
              <a:rPr lang="fr-FR" sz="2800" dirty="0">
                <a:latin typeface="Baskerville Old Face" panose="02020602080505020303" pitchFamily="18" charset="0"/>
              </a:rPr>
              <a:t>Elle est souvent associée à la diversité linguistique, qu'elle englobe</a:t>
            </a:r>
            <a:r>
              <a:rPr lang="fr-FR" sz="2800" dirty="0" smtClean="0">
                <a:latin typeface="Baskerville Old Face" panose="02020602080505020303" pitchFamily="18" charset="0"/>
              </a:rPr>
              <a:t>.</a:t>
            </a:r>
          </a:p>
          <a:p>
            <a:endParaRPr lang="fr-FR" sz="2800" dirty="0" smtClean="0">
              <a:latin typeface="Baskerville Old Face" panose="02020602080505020303" pitchFamily="18" charset="0"/>
            </a:endParaRPr>
          </a:p>
          <a:p>
            <a:r>
              <a:rPr lang="fr-FR" sz="2800" dirty="0" smtClean="0">
                <a:latin typeface="Baskerville Old Face" panose="02020602080505020303" pitchFamily="18" charset="0"/>
              </a:rPr>
              <a:t>L'UNESCO </a:t>
            </a:r>
            <a:r>
              <a:rPr lang="fr-FR" sz="2800" dirty="0">
                <a:latin typeface="Baskerville Old Face" panose="02020602080505020303" pitchFamily="18" charset="0"/>
              </a:rPr>
              <a:t>a pris parti pour une « Civilisation Mondiale Multi-Culturelle ».</a:t>
            </a:r>
          </a:p>
          <a:p>
            <a:r>
              <a:rPr lang="fr-FR" sz="2800" dirty="0" smtClean="0">
                <a:latin typeface="Baskerville Old Face" panose="02020602080505020303" pitchFamily="18" charset="0"/>
              </a:rPr>
              <a:t>La </a:t>
            </a:r>
            <a:r>
              <a:rPr lang="fr-FR" sz="2800" dirty="0">
                <a:latin typeface="Baskerville Old Face" panose="02020602080505020303" pitchFamily="18" charset="0"/>
              </a:rPr>
              <a:t>déclaration universelle de </a:t>
            </a:r>
            <a:r>
              <a:rPr lang="fr-FR" sz="2800" dirty="0" smtClean="0">
                <a:latin typeface="Baskerville Old Face" panose="02020602080505020303" pitchFamily="18" charset="0"/>
              </a:rPr>
              <a:t>l‘UNESCO </a:t>
            </a:r>
            <a:r>
              <a:rPr lang="fr-FR" sz="2800" dirty="0">
                <a:latin typeface="Baskerville Old Face" panose="02020602080505020303" pitchFamily="18" charset="0"/>
              </a:rPr>
              <a:t>sur la diversité culturelle de 2001 est considérée comme un instrument normatif </a:t>
            </a:r>
            <a:r>
              <a:rPr lang="fr-FR" sz="2800" dirty="0" smtClean="0">
                <a:latin typeface="Baskerville Old Face" panose="02020602080505020303" pitchFamily="18" charset="0"/>
              </a:rPr>
              <a:t>reconnaissant </a:t>
            </a:r>
            <a:r>
              <a:rPr lang="fr-FR" sz="2800" dirty="0">
                <a:latin typeface="Baskerville Old Face" panose="02020602080505020303" pitchFamily="18" charset="0"/>
              </a:rPr>
              <a:t>la diversité culturelle comme </a:t>
            </a:r>
            <a:r>
              <a:rPr lang="fr-FR" sz="2800" b="1" dirty="0" smtClean="0">
                <a:latin typeface="Baskerville Old Face" panose="02020602080505020303" pitchFamily="18" charset="0"/>
              </a:rPr>
              <a:t>«héritage </a:t>
            </a:r>
            <a:r>
              <a:rPr lang="fr-FR" sz="2800" b="1" dirty="0">
                <a:latin typeface="Baskerville Old Face" panose="02020602080505020303" pitchFamily="18" charset="0"/>
              </a:rPr>
              <a:t>commun de </a:t>
            </a:r>
            <a:r>
              <a:rPr lang="fr-FR" sz="2800" b="1" dirty="0" smtClean="0">
                <a:latin typeface="Baskerville Old Face" panose="02020602080505020303" pitchFamily="18" charset="0"/>
              </a:rPr>
              <a:t>l'humanité»</a:t>
            </a:r>
            <a:r>
              <a:rPr lang="fr-FR" sz="2800" dirty="0" smtClean="0">
                <a:latin typeface="Baskerville Old Face" panose="02020602080505020303" pitchFamily="18" charset="0"/>
              </a:rPr>
              <a:t> </a:t>
            </a:r>
            <a:r>
              <a:rPr lang="fr-FR" sz="2800" dirty="0">
                <a:latin typeface="Baskerville Old Face" panose="02020602080505020303" pitchFamily="18" charset="0"/>
              </a:rPr>
              <a:t>et considérant sa sauvegarde comme étant un impératif concret et éthique inséparable du respect de la dignité </a:t>
            </a:r>
            <a:r>
              <a:rPr lang="fr-FR" sz="2800" dirty="0" smtClean="0">
                <a:latin typeface="Baskerville Old Face" panose="02020602080505020303" pitchFamily="18" charset="0"/>
              </a:rPr>
              <a:t>humaine.</a:t>
            </a:r>
            <a:endParaRPr lang="fr-FR" sz="2800" dirty="0">
              <a:latin typeface="Baskerville Old Face" panose="02020602080505020303" pitchFamily="18" charset="0"/>
            </a:endParaRPr>
          </a:p>
          <a:p>
            <a:endParaRPr lang="fr-FR" sz="2800" dirty="0">
              <a:latin typeface="Baskerville Old Face" panose="02020602080505020303" pitchFamily="18" charset="0"/>
            </a:endParaRPr>
          </a:p>
          <a:p>
            <a:endParaRPr lang="fr-FR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120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500" advClick="0" advTm="28000">
        <p15:prstTrans prst="pageCurlDouble"/>
      </p:transition>
    </mc:Choice>
    <mc:Fallback>
      <p:transition spd="slow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6000" decel="2000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44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3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900"/>
                            </p:stCondLst>
                            <p:childTnLst>
                              <p:par>
                                <p:cTn id="3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 élèves siciliens à Leverri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1220161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 rot="159930">
            <a:off x="853527" y="286470"/>
            <a:ext cx="62957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Notre </a:t>
            </a:r>
            <a:r>
              <a:rPr lang="fr-FR" sz="66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expérience </a:t>
            </a:r>
            <a:endParaRPr lang="fr-FR" sz="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7599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000" advClick="0" advTm="5000">
        <p15:prstTrans prst="curtains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05459" y="230666"/>
            <a:ext cx="399821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askerville Old Face" panose="02020602080505020303" pitchFamily="18" charset="0"/>
              </a:rPr>
              <a:t>Notre </a:t>
            </a:r>
            <a:r>
              <a:rPr lang="it-IT" sz="60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askerville Old Face" panose="02020602080505020303" pitchFamily="18" charset="0"/>
              </a:rPr>
              <a:t>Projet</a:t>
            </a:r>
            <a:endParaRPr lang="it-IT" sz="6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Baskerville Old Face" panose="02020602080505020303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75657" y="1246329"/>
            <a:ext cx="98885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Baskerville Old Face" panose="02020602080505020303" pitchFamily="18" charset="0"/>
              </a:rPr>
              <a:t>Notre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projet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implique</a:t>
            </a:r>
            <a:r>
              <a:rPr lang="it-IT" sz="2800" dirty="0" smtClean="0">
                <a:latin typeface="Baskerville Old Face" panose="02020602080505020303" pitchFamily="18" charset="0"/>
              </a:rPr>
              <a:t> une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région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française</a:t>
            </a:r>
            <a:r>
              <a:rPr lang="it-IT" sz="2800" dirty="0" smtClean="0">
                <a:latin typeface="Baskerville Old Face" panose="02020602080505020303" pitchFamily="18" charset="0"/>
              </a:rPr>
              <a:t> et une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région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italienne</a:t>
            </a:r>
            <a:r>
              <a:rPr lang="it-IT" sz="2800" dirty="0" smtClean="0">
                <a:latin typeface="Baskerville Old Face" panose="02020602080505020303" pitchFamily="18" charset="0"/>
              </a:rPr>
              <a:t>:</a:t>
            </a:r>
          </a:p>
          <a:p>
            <a:r>
              <a:rPr lang="it-IT" sz="2800" dirty="0">
                <a:latin typeface="Baskerville Old Face" panose="02020602080505020303" pitchFamily="18" charset="0"/>
              </a:rPr>
              <a:t>l</a:t>
            </a:r>
            <a:r>
              <a:rPr lang="it-IT" sz="2800" dirty="0" smtClean="0">
                <a:latin typeface="Baskerville Old Face" panose="02020602080505020303" pitchFamily="18" charset="0"/>
              </a:rPr>
              <a:t>a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Normandie</a:t>
            </a:r>
            <a:r>
              <a:rPr lang="it-IT" sz="2800" dirty="0" smtClean="0">
                <a:latin typeface="Baskerville Old Face" panose="02020602080505020303" pitchFamily="18" charset="0"/>
              </a:rPr>
              <a:t> et la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Sicile</a:t>
            </a:r>
            <a:r>
              <a:rPr lang="it-IT" sz="2800" dirty="0" smtClean="0">
                <a:latin typeface="Baskerville Old Face" panose="02020602080505020303" pitchFamily="18" charset="0"/>
              </a:rPr>
              <a:t>.</a:t>
            </a:r>
          </a:p>
          <a:p>
            <a:endParaRPr lang="it-IT" sz="2800" dirty="0" smtClean="0">
              <a:latin typeface="Baskerville Old Face" panose="02020602080505020303" pitchFamily="18" charset="0"/>
            </a:endParaRPr>
          </a:p>
          <a:p>
            <a:r>
              <a:rPr lang="it-IT" sz="2800" dirty="0" smtClean="0">
                <a:latin typeface="Baskerville Old Face" panose="02020602080505020303" pitchFamily="18" charset="0"/>
              </a:rPr>
              <a:t>L’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objectif</a:t>
            </a:r>
            <a:r>
              <a:rPr lang="it-IT" sz="2800" dirty="0" smtClean="0">
                <a:latin typeface="Baskerville Old Face" panose="02020602080505020303" pitchFamily="18" charset="0"/>
              </a:rPr>
              <a:t> de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notre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projet</a:t>
            </a:r>
            <a:r>
              <a:rPr lang="it-IT" sz="2800" dirty="0" smtClean="0">
                <a:latin typeface="Baskerville Old Face" panose="02020602080505020303" pitchFamily="18" charset="0"/>
              </a:rPr>
              <a:t> est la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connaissance</a:t>
            </a:r>
            <a:r>
              <a:rPr lang="it-IT" sz="2800" dirty="0" smtClean="0">
                <a:latin typeface="Baskerville Old Face" panose="02020602080505020303" pitchFamily="18" charset="0"/>
              </a:rPr>
              <a:t> d’une </a:t>
            </a:r>
            <a:r>
              <a:rPr lang="it-IT" sz="2800" dirty="0" err="1">
                <a:latin typeface="Baskerville Old Face" panose="02020602080505020303" pitchFamily="18" charset="0"/>
              </a:rPr>
              <a:t>a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utre</a:t>
            </a:r>
            <a:r>
              <a:rPr lang="it-IT" sz="2800" dirty="0" smtClean="0">
                <a:latin typeface="Baskerville Old Face" panose="02020602080505020303" pitchFamily="18" charset="0"/>
              </a:rPr>
              <a:t> culture, mais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aussi</a:t>
            </a:r>
            <a:r>
              <a:rPr lang="it-IT" sz="2800" dirty="0" smtClean="0">
                <a:latin typeface="Baskerville Old Face" panose="02020602080505020303" pitchFamily="18" charset="0"/>
              </a:rPr>
              <a:t> la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connaissance</a:t>
            </a:r>
            <a:r>
              <a:rPr lang="it-IT" sz="2800" dirty="0" smtClean="0">
                <a:latin typeface="Baskerville Old Face" panose="02020602080505020303" pitchFamily="18" charset="0"/>
              </a:rPr>
              <a:t> de son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Pays</a:t>
            </a:r>
            <a:r>
              <a:rPr lang="it-IT" sz="2800" dirty="0" smtClean="0">
                <a:latin typeface="Baskerville Old Face" panose="02020602080505020303" pitchFamily="18" charset="0"/>
              </a:rPr>
              <a:t>. En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effet</a:t>
            </a:r>
            <a:r>
              <a:rPr lang="it-IT" sz="2800" dirty="0" smtClean="0">
                <a:latin typeface="Baskerville Old Face" panose="02020602080505020303" pitchFamily="18" charset="0"/>
              </a:rPr>
              <a:t> le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voyage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nous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permet</a:t>
            </a:r>
            <a:r>
              <a:rPr lang="it-IT" sz="2800" dirty="0" smtClean="0">
                <a:latin typeface="Baskerville Old Face" panose="02020602080505020303" pitchFamily="18" charset="0"/>
              </a:rPr>
              <a:t> d’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élargir</a:t>
            </a:r>
            <a:r>
              <a:rPr lang="it-IT" sz="2800" dirty="0" smtClean="0">
                <a:latin typeface="Baskerville Old Face" panose="02020602080505020303" pitchFamily="18" charset="0"/>
              </a:rPr>
              <a:t> nos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connaissances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vers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autres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cultures</a:t>
            </a:r>
            <a:r>
              <a:rPr lang="it-IT" sz="2800" dirty="0">
                <a:latin typeface="Baskerville Old Face" panose="02020602080505020303" pitchFamily="18" charset="0"/>
              </a:rPr>
              <a:t> </a:t>
            </a:r>
            <a:r>
              <a:rPr lang="it-IT" sz="2800" dirty="0" smtClean="0">
                <a:latin typeface="Baskerville Old Face" panose="02020602080505020303" pitchFamily="18" charset="0"/>
              </a:rPr>
              <a:t>et de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connaître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mieux</a:t>
            </a:r>
            <a:r>
              <a:rPr lang="it-IT" sz="2800" dirty="0" smtClean="0">
                <a:latin typeface="Baskerville Old Face" panose="02020602080505020303" pitchFamily="18" charset="0"/>
              </a:rPr>
              <a:t> </a:t>
            </a:r>
            <a:r>
              <a:rPr lang="it-IT" sz="2800" dirty="0" err="1" smtClean="0">
                <a:latin typeface="Baskerville Old Face" panose="02020602080505020303" pitchFamily="18" charset="0"/>
              </a:rPr>
              <a:t>notre</a:t>
            </a:r>
            <a:r>
              <a:rPr lang="it-IT" sz="2800" dirty="0" smtClean="0">
                <a:latin typeface="Baskerville Old Face" panose="02020602080505020303" pitchFamily="18" charset="0"/>
              </a:rPr>
              <a:t> culture.</a:t>
            </a:r>
          </a:p>
          <a:p>
            <a:pPr lvl="0">
              <a:defRPr/>
            </a:pPr>
            <a:r>
              <a:rPr lang="fr-FR" sz="2800" dirty="0">
                <a:solidFill>
                  <a:srgbClr val="1F1F1F"/>
                </a:solidFill>
                <a:latin typeface="Baskerville Old Face" panose="02020602080505020303" pitchFamily="18" charset="0"/>
              </a:rPr>
              <a:t>Chaque étudiant est associé à son correspondant qui l’héberge pendant une semaine. Puis le même étudiant hébergera son correspondant.</a:t>
            </a:r>
          </a:p>
          <a:p>
            <a:endParaRPr lang="it-IT" sz="2800" dirty="0">
              <a:latin typeface="Baskerville Old Face" panose="02020602080505020303" pitchFamily="18" charset="0"/>
            </a:endParaRPr>
          </a:p>
          <a:p>
            <a:endParaRPr lang="it-IT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316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250" advClick="0" advTm="23000">
        <p15:prstTrans prst="origami"/>
      </p:transition>
    </mc:Choice>
    <mc:Fallback>
      <p:transition spd="slow" advClick="0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95987">
            <a:off x="863610" y="1068806"/>
            <a:ext cx="3085159" cy="535478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3378">
            <a:off x="1198846" y="1999766"/>
            <a:ext cx="2511321" cy="361432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091637" y="322537"/>
            <a:ext cx="4361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/>
                <a:solidFill>
                  <a:schemeClr val="accent3"/>
                </a:solidFill>
                <a:effectLst>
                  <a:reflection blurRad="88900" stA="69000" endPos="57000" dist="38100" dir="5400000" sy="-100000" algn="bl" rotWithShape="0"/>
                </a:effectLst>
              </a:rPr>
              <a:t>Notre échange</a:t>
            </a:r>
            <a:endParaRPr lang="it-IT" sz="5400" b="1" dirty="0">
              <a:ln/>
              <a:solidFill>
                <a:schemeClr val="accent3"/>
              </a:solidFill>
              <a:effectLst>
                <a:reflection blurRad="88900" stA="69000" endPos="57000" dist="38100" dir="5400000" sy="-100000" algn="bl" rotWithShape="0"/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23896" y="1464526"/>
            <a:ext cx="719417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600" dirty="0" smtClean="0">
                <a:latin typeface="Bookman Old Style" panose="02050604050505020204" pitchFamily="18" charset="0"/>
              </a:rPr>
              <a:t>D’abord nous étions associés à nos correspondants par nos professeurs;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600" dirty="0" err="1" smtClean="0">
                <a:latin typeface="Bookman Old Style" panose="02050604050505020204" pitchFamily="18" charset="0"/>
              </a:rPr>
              <a:t>Ensuite</a:t>
            </a:r>
            <a:r>
              <a:rPr lang="it-IT" sz="2600" dirty="0" smtClean="0">
                <a:latin typeface="Bookman Old Style" panose="02050604050505020204" pitchFamily="18" charset="0"/>
              </a:rPr>
              <a:t> on a </a:t>
            </a:r>
            <a:r>
              <a:rPr lang="it-IT" sz="2600" dirty="0" err="1" smtClean="0">
                <a:latin typeface="Bookman Old Style" panose="02050604050505020204" pitchFamily="18" charset="0"/>
              </a:rPr>
              <a:t>créé</a:t>
            </a:r>
            <a:r>
              <a:rPr lang="it-IT" sz="2600" dirty="0" smtClean="0">
                <a:latin typeface="Bookman Old Style" panose="02050604050505020204" pitchFamily="18" charset="0"/>
              </a:rPr>
              <a:t> un </a:t>
            </a:r>
            <a:r>
              <a:rPr lang="it-IT" sz="2600" dirty="0" err="1" smtClean="0">
                <a:latin typeface="Bookman Old Style" panose="02050604050505020204" pitchFamily="18" charset="0"/>
              </a:rPr>
              <a:t>groupe</a:t>
            </a:r>
            <a:r>
              <a:rPr lang="it-IT" sz="2600" dirty="0" smtClean="0">
                <a:latin typeface="Bookman Old Style" panose="02050604050505020204" pitchFamily="18" charset="0"/>
              </a:rPr>
              <a:t> </a:t>
            </a:r>
            <a:r>
              <a:rPr lang="it-IT" sz="2600" dirty="0" err="1" smtClean="0">
                <a:latin typeface="Bookman Old Style" panose="02050604050505020204" pitchFamily="18" charset="0"/>
              </a:rPr>
              <a:t>sur</a:t>
            </a:r>
            <a:r>
              <a:rPr lang="it-IT" sz="2600" dirty="0" smtClean="0">
                <a:latin typeface="Bookman Old Style" panose="02050604050505020204" pitchFamily="18" charset="0"/>
              </a:rPr>
              <a:t> </a:t>
            </a:r>
            <a:r>
              <a:rPr lang="it-IT" sz="2600" dirty="0" err="1" smtClean="0">
                <a:latin typeface="Bookman Old Style" panose="02050604050505020204" pitchFamily="18" charset="0"/>
              </a:rPr>
              <a:t>Facebook</a:t>
            </a:r>
            <a:r>
              <a:rPr lang="it-IT" sz="2600" dirty="0" smtClean="0">
                <a:latin typeface="Bookman Old Style" panose="02050604050505020204" pitchFamily="18" charset="0"/>
              </a:rPr>
              <a:t> (Sicile 18);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600" dirty="0" err="1" smtClean="0">
                <a:latin typeface="Bookman Old Style" panose="02050604050505020204" pitchFamily="18" charset="0"/>
              </a:rPr>
              <a:t>Chacun</a:t>
            </a:r>
            <a:r>
              <a:rPr lang="it-IT" sz="2600" dirty="0" smtClean="0">
                <a:latin typeface="Bookman Old Style" panose="02050604050505020204" pitchFamily="18" charset="0"/>
              </a:rPr>
              <a:t> de nous a </a:t>
            </a:r>
            <a:r>
              <a:rPr lang="it-IT" sz="2600" dirty="0" err="1" smtClean="0">
                <a:latin typeface="Bookman Old Style" panose="02050604050505020204" pitchFamily="18" charset="0"/>
              </a:rPr>
              <a:t>cherché</a:t>
            </a:r>
            <a:r>
              <a:rPr lang="it-IT" sz="2600" dirty="0" smtClean="0">
                <a:latin typeface="Bookman Old Style" panose="02050604050505020204" pitchFamily="18" charset="0"/>
              </a:rPr>
              <a:t> son </a:t>
            </a:r>
            <a:r>
              <a:rPr lang="it-IT" sz="2600" dirty="0" err="1" smtClean="0">
                <a:latin typeface="Bookman Old Style" panose="02050604050505020204" pitchFamily="18" charset="0"/>
              </a:rPr>
              <a:t>correspondant</a:t>
            </a:r>
            <a:r>
              <a:rPr lang="it-IT" sz="2600" dirty="0" smtClean="0">
                <a:latin typeface="Bookman Old Style" panose="02050604050505020204" pitchFamily="18" charset="0"/>
              </a:rPr>
              <a:t> </a:t>
            </a:r>
            <a:r>
              <a:rPr lang="it-IT" sz="2600" dirty="0" err="1" smtClean="0">
                <a:latin typeface="Bookman Old Style" panose="02050604050505020204" pitchFamily="18" charset="0"/>
              </a:rPr>
              <a:t>sur</a:t>
            </a:r>
            <a:r>
              <a:rPr lang="it-IT" sz="2600" dirty="0" smtClean="0">
                <a:latin typeface="Bookman Old Style" panose="02050604050505020204" pitchFamily="18" charset="0"/>
              </a:rPr>
              <a:t> </a:t>
            </a:r>
            <a:r>
              <a:rPr lang="it-IT" sz="2600" dirty="0" err="1" smtClean="0">
                <a:latin typeface="Bookman Old Style" panose="02050604050505020204" pitchFamily="18" charset="0"/>
              </a:rPr>
              <a:t>les</a:t>
            </a:r>
            <a:r>
              <a:rPr lang="it-IT" sz="2600" dirty="0" smtClean="0">
                <a:latin typeface="Bookman Old Style" panose="02050604050505020204" pitchFamily="18" charset="0"/>
              </a:rPr>
              <a:t> </a:t>
            </a:r>
            <a:r>
              <a:rPr lang="it-IT" sz="2600" dirty="0" err="1" smtClean="0">
                <a:latin typeface="Bookman Old Style" panose="02050604050505020204" pitchFamily="18" charset="0"/>
              </a:rPr>
              <a:t>réseaux</a:t>
            </a:r>
            <a:r>
              <a:rPr lang="it-IT" sz="2600" dirty="0" smtClean="0">
                <a:latin typeface="Bookman Old Style" panose="02050604050505020204" pitchFamily="18" charset="0"/>
              </a:rPr>
              <a:t> </a:t>
            </a:r>
            <a:r>
              <a:rPr lang="it-IT" sz="2600" dirty="0" err="1" smtClean="0">
                <a:latin typeface="Bookman Old Style" panose="02050604050505020204" pitchFamily="18" charset="0"/>
              </a:rPr>
              <a:t>sociaux</a:t>
            </a:r>
            <a:r>
              <a:rPr lang="it-IT" sz="2600" dirty="0" smtClean="0">
                <a:latin typeface="Bookman Old Style" panose="02050604050505020204" pitchFamily="18" charset="0"/>
              </a:rPr>
              <a:t> (</a:t>
            </a:r>
            <a:r>
              <a:rPr lang="it-IT" sz="2600" dirty="0" err="1" smtClean="0">
                <a:latin typeface="Bookman Old Style" panose="02050604050505020204" pitchFamily="18" charset="0"/>
              </a:rPr>
              <a:t>Facebook</a:t>
            </a:r>
            <a:r>
              <a:rPr lang="it-IT" sz="2600" dirty="0" smtClean="0">
                <a:latin typeface="Bookman Old Style" panose="02050604050505020204" pitchFamily="18" charset="0"/>
              </a:rPr>
              <a:t>; </a:t>
            </a:r>
            <a:r>
              <a:rPr lang="it-IT" sz="2600" dirty="0" err="1" smtClean="0">
                <a:latin typeface="Bookman Old Style" panose="02050604050505020204" pitchFamily="18" charset="0"/>
              </a:rPr>
              <a:t>Whatsapp</a:t>
            </a:r>
            <a:r>
              <a:rPr lang="it-IT" sz="2600" dirty="0" smtClean="0">
                <a:latin typeface="Bookman Old Style" panose="02050604050505020204" pitchFamily="18" charset="0"/>
              </a:rPr>
              <a:t>; Instagram).</a:t>
            </a:r>
          </a:p>
        </p:txBody>
      </p:sp>
      <p:pic>
        <p:nvPicPr>
          <p:cNvPr id="1028" name="Picture 4" descr="Risultati immagini per inst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2469">
            <a:off x="5413263" y="5029809"/>
            <a:ext cx="1326482" cy="13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magine correla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50" y="4501799"/>
            <a:ext cx="2989055" cy="190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isultati immagini per faceb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7179">
            <a:off x="9283699" y="4883980"/>
            <a:ext cx="1096366" cy="109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9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9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3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4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3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7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0" accel="100000" fill="hold">
                                          <p:stCondLst>
                                            <p:cond delay="11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43001" y="709954"/>
            <a:ext cx="51502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Bookman Old Style" panose="02050604050505020204" pitchFamily="18" charset="0"/>
              </a:rPr>
              <a:t>Nous, </a:t>
            </a:r>
            <a:r>
              <a:rPr lang="it-IT" sz="2800" dirty="0" err="1" smtClean="0">
                <a:latin typeface="Bookman Old Style" panose="02050604050505020204" pitchFamily="18" charset="0"/>
              </a:rPr>
              <a:t>avons</a:t>
            </a:r>
            <a:r>
              <a:rPr lang="it-IT" sz="2800" dirty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commencé</a:t>
            </a:r>
            <a:r>
              <a:rPr lang="it-IT" sz="2800" dirty="0" smtClean="0">
                <a:latin typeface="Bookman Old Style" panose="02050604050505020204" pitchFamily="18" charset="0"/>
              </a:rPr>
              <a:t> à </a:t>
            </a:r>
            <a:r>
              <a:rPr lang="it-IT" sz="2800" dirty="0" err="1" smtClean="0">
                <a:latin typeface="Bookman Old Style" panose="02050604050505020204" pitchFamily="18" charset="0"/>
              </a:rPr>
              <a:t>faire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des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recherches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sur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les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Normans</a:t>
            </a:r>
            <a:r>
              <a:rPr lang="it-IT" sz="2800" dirty="0" smtClean="0">
                <a:latin typeface="Bookman Old Style" panose="02050604050505020204" pitchFamily="18" charset="0"/>
              </a:rPr>
              <a:t> de Sicile et </a:t>
            </a:r>
            <a:r>
              <a:rPr lang="it-IT" sz="2800" dirty="0" err="1" smtClean="0">
                <a:latin typeface="Bookman Old Style" panose="02050604050505020204" pitchFamily="18" charset="0"/>
              </a:rPr>
              <a:t>sur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les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palais</a:t>
            </a:r>
            <a:r>
              <a:rPr lang="it-IT" sz="2800" dirty="0" smtClean="0">
                <a:latin typeface="Bookman Old Style" panose="02050604050505020204" pitchFamily="18" charset="0"/>
              </a:rPr>
              <a:t> de </a:t>
            </a:r>
            <a:r>
              <a:rPr lang="it-IT" sz="2800" dirty="0" err="1" smtClean="0">
                <a:latin typeface="Bookman Old Style" panose="02050604050505020204" pitchFamily="18" charset="0"/>
              </a:rPr>
              <a:t>Palerme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construits</a:t>
            </a:r>
            <a:r>
              <a:rPr lang="it-IT" sz="2800" dirty="0" smtClean="0">
                <a:latin typeface="Bookman Old Style" panose="02050604050505020204" pitchFamily="18" charset="0"/>
              </a:rPr>
              <a:t> par </a:t>
            </a:r>
            <a:r>
              <a:rPr lang="it-IT" sz="2800" dirty="0" err="1" smtClean="0">
                <a:latin typeface="Bookman Old Style" panose="02050604050505020204" pitchFamily="18" charset="0"/>
              </a:rPr>
              <a:t>les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rois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Normands</a:t>
            </a:r>
            <a:r>
              <a:rPr lang="it-IT" sz="2800" dirty="0" smtClean="0">
                <a:latin typeface="Bookman Old Style" panose="02050604050505020204" pitchFamily="18" charset="0"/>
              </a:rPr>
              <a:t> </a:t>
            </a:r>
            <a:r>
              <a:rPr lang="it-IT" sz="2800" dirty="0" err="1" smtClean="0">
                <a:latin typeface="Bookman Old Style" panose="02050604050505020204" pitchFamily="18" charset="0"/>
              </a:rPr>
              <a:t>comme</a:t>
            </a:r>
            <a:r>
              <a:rPr lang="it-IT" sz="2800" dirty="0" smtClean="0">
                <a:latin typeface="Bookman Old Style" panose="02050604050505020204" pitchFamily="18" charset="0"/>
              </a:rPr>
              <a:t> Roger II de Sicile.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3" b="9591"/>
          <a:stretch/>
        </p:blipFill>
        <p:spPr>
          <a:xfrm>
            <a:off x="521932" y="3513464"/>
            <a:ext cx="2549189" cy="3039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CasellaDiTesto 4"/>
          <p:cNvSpPr txBox="1"/>
          <p:nvPr/>
        </p:nvSpPr>
        <p:spPr>
          <a:xfrm>
            <a:off x="3388659" y="4125040"/>
            <a:ext cx="62984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800" dirty="0">
                <a:solidFill>
                  <a:prstClr val="black"/>
                </a:solidFill>
                <a:latin typeface="Bookman Old Style" panose="02050604050505020204" pitchFamily="18" charset="0"/>
              </a:rPr>
              <a:t>En plus nous </a:t>
            </a:r>
            <a:r>
              <a:rPr lang="it-IT" sz="28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avons</a:t>
            </a:r>
            <a:r>
              <a:rPr lang="it-IT" sz="28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fait</a:t>
            </a:r>
            <a:r>
              <a:rPr lang="it-IT" sz="28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des</a:t>
            </a:r>
            <a:r>
              <a:rPr lang="it-IT" sz="28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recherches</a:t>
            </a:r>
            <a:r>
              <a:rPr lang="it-IT" sz="28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sur</a:t>
            </a:r>
            <a:r>
              <a:rPr lang="it-IT" sz="28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des</a:t>
            </a:r>
            <a:r>
              <a:rPr lang="it-IT" sz="28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monuments</a:t>
            </a:r>
            <a:r>
              <a:rPr lang="it-IT" sz="2800" dirty="0">
                <a:solidFill>
                  <a:prstClr val="black"/>
                </a:solidFill>
                <a:latin typeface="Bookman Old Style" panose="02050604050505020204" pitchFamily="18" charset="0"/>
              </a:rPr>
              <a:t> de la </a:t>
            </a:r>
            <a:r>
              <a:rPr lang="it-IT" sz="28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Normandie</a:t>
            </a:r>
            <a:r>
              <a:rPr lang="it-IT" sz="2800" dirty="0">
                <a:solidFill>
                  <a:prstClr val="black"/>
                </a:solidFill>
                <a:latin typeface="Bookman Old Style" panose="02050604050505020204" pitchFamily="18" charset="0"/>
              </a:rPr>
              <a:t> </a:t>
            </a:r>
            <a:r>
              <a:rPr lang="it-IT" sz="2800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comme</a:t>
            </a:r>
            <a:r>
              <a:rPr lang="it-IT" sz="2800" dirty="0">
                <a:solidFill>
                  <a:prstClr val="black"/>
                </a:solidFill>
                <a:latin typeface="Bookman Old Style" panose="02050604050505020204" pitchFamily="18" charset="0"/>
              </a:rPr>
              <a:t> Le Mont Saint Michel. </a:t>
            </a:r>
          </a:p>
        </p:txBody>
      </p:sp>
      <p:pic>
        <p:nvPicPr>
          <p:cNvPr id="2052" name="Picture 4" descr="Risultati immagini per palazzo dei norman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866" y="366160"/>
            <a:ext cx="4661067" cy="2897747"/>
          </a:xfrm>
          <a:prstGeom prst="roundRect">
            <a:avLst>
              <a:gd name="adj" fmla="val 1559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654527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750" advClick="0" advTm="15000">
        <p15:prstTrans prst="wind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3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870872" y="1515053"/>
            <a:ext cx="69415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it-IT" sz="9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5400">
                    <a:srgbClr val="C00000">
                      <a:alpha val="40000"/>
                    </a:srgbClr>
                  </a:glow>
                  <a:reflection blurRad="50800" stA="76000" dist="38100" dir="5400000" sy="-100000" algn="bl" rotWithShape="0"/>
                </a:effectLst>
              </a:rPr>
              <a:t>Notre </a:t>
            </a:r>
            <a:r>
              <a:rPr lang="it-IT" sz="96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5400">
                    <a:srgbClr val="C00000">
                      <a:alpha val="40000"/>
                    </a:srgbClr>
                  </a:glow>
                  <a:reflection blurRad="50800" stA="76000" dist="38100" dir="5400000" sy="-100000" algn="bl" rotWithShape="0"/>
                </a:effectLst>
              </a:rPr>
              <a:t>voyage</a:t>
            </a:r>
            <a:endParaRPr lang="it-IT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25400">
                  <a:srgbClr val="C00000">
                    <a:alpha val="40000"/>
                  </a:srgbClr>
                </a:glow>
                <a:reflection blurRad="50800" stA="76000" dist="381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14471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750" advClick="0" advTm="4000">
        <p15:prstTrans prst="drap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ccia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1194</TotalTime>
  <Words>855</Words>
  <Application>Microsoft Office PowerPoint</Application>
  <PresentationFormat>Personalizzato</PresentationFormat>
  <Paragraphs>76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Goccia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pc</dc:creator>
  <cp:lastModifiedBy>Studio</cp:lastModifiedBy>
  <cp:revision>113</cp:revision>
  <dcterms:created xsi:type="dcterms:W3CDTF">2017-12-21T14:43:53Z</dcterms:created>
  <dcterms:modified xsi:type="dcterms:W3CDTF">2018-02-13T07:29:55Z</dcterms:modified>
</cp:coreProperties>
</file>